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Open Sans Extra Bold" charset="1" panose="020B0906030804020204"/>
      <p:regular r:id="rId26"/>
    </p:embeddedFont>
    <p:embeddedFont>
      <p:font typeface="Poppins" charset="1" panose="00000500000000000000"/>
      <p:regular r:id="rId27"/>
    </p:embeddedFont>
    <p:embeddedFont>
      <p:font typeface="Poppins Bold" charset="1" panose="000008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91331" y="2745930"/>
            <a:ext cx="8015383" cy="367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  <a:spcBef>
                <a:spcPct val="0"/>
              </a:spcBef>
            </a:pPr>
            <a:r>
              <a:rPr lang="en-US" sz="70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Tiny ML para la detección de vegetales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91331" y="6818563"/>
            <a:ext cx="7366063" cy="1473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Santiago Rivera Montoyo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Oswald Daniel Gutierrez</a:t>
            </a:r>
          </a:p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Leider Felipe Caicedo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8573918" y="2888805"/>
            <a:ext cx="9146584" cy="5246370"/>
            <a:chOff x="0" y="0"/>
            <a:chExt cx="7981950" cy="45783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-4822" t="0" r="-4822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4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93749" y="2106526"/>
            <a:ext cx="11585073" cy="5662204"/>
          </a:xfrm>
          <a:custGeom>
            <a:avLst/>
            <a:gdLst/>
            <a:ahLst/>
            <a:cxnLst/>
            <a:rect r="r" b="b" t="t" l="l"/>
            <a:pathLst>
              <a:path h="5662204" w="11585073">
                <a:moveTo>
                  <a:pt x="0" y="0"/>
                </a:moveTo>
                <a:lnTo>
                  <a:pt x="11585073" y="0"/>
                </a:lnTo>
                <a:lnTo>
                  <a:pt x="11585073" y="5662204"/>
                </a:lnTo>
                <a:lnTo>
                  <a:pt x="0" y="5662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678872"/>
            <a:ext cx="4164060" cy="6929257"/>
          </a:xfrm>
          <a:custGeom>
            <a:avLst/>
            <a:gdLst/>
            <a:ahLst/>
            <a:cxnLst/>
            <a:rect r="r" b="b" t="t" l="l"/>
            <a:pathLst>
              <a:path h="6929257" w="4164060">
                <a:moveTo>
                  <a:pt x="0" y="0"/>
                </a:moveTo>
                <a:lnTo>
                  <a:pt x="4164060" y="0"/>
                </a:lnTo>
                <a:lnTo>
                  <a:pt x="4164060" y="6929256"/>
                </a:lnTo>
                <a:lnTo>
                  <a:pt x="0" y="69292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546985" y="3110865"/>
            <a:ext cx="2461260" cy="186690"/>
            <a:chOff x="0" y="0"/>
            <a:chExt cx="3281680" cy="2489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49530" y="25400"/>
              <a:ext cx="3182620" cy="182880"/>
            </a:xfrm>
            <a:custGeom>
              <a:avLst/>
              <a:gdLst/>
              <a:ahLst/>
              <a:cxnLst/>
              <a:rect r="r" b="b" t="t" l="l"/>
              <a:pathLst>
                <a:path h="182880" w="3182620">
                  <a:moveTo>
                    <a:pt x="64770" y="25400"/>
                  </a:moveTo>
                  <a:cubicBezTo>
                    <a:pt x="2390140" y="52070"/>
                    <a:pt x="2989580" y="0"/>
                    <a:pt x="3121660" y="30480"/>
                  </a:cubicBezTo>
                  <a:cubicBezTo>
                    <a:pt x="3149600" y="36830"/>
                    <a:pt x="3161030" y="41910"/>
                    <a:pt x="3169920" y="54610"/>
                  </a:cubicBezTo>
                  <a:cubicBezTo>
                    <a:pt x="3178810" y="68580"/>
                    <a:pt x="3182620" y="93980"/>
                    <a:pt x="3176270" y="109220"/>
                  </a:cubicBezTo>
                  <a:cubicBezTo>
                    <a:pt x="3171190" y="124460"/>
                    <a:pt x="3150870" y="142240"/>
                    <a:pt x="3135630" y="146050"/>
                  </a:cubicBezTo>
                  <a:cubicBezTo>
                    <a:pt x="3119120" y="149860"/>
                    <a:pt x="3093720" y="142240"/>
                    <a:pt x="3082290" y="132080"/>
                  </a:cubicBezTo>
                  <a:cubicBezTo>
                    <a:pt x="3070860" y="120650"/>
                    <a:pt x="3061970" y="96520"/>
                    <a:pt x="3064510" y="80010"/>
                  </a:cubicBezTo>
                  <a:cubicBezTo>
                    <a:pt x="3065780" y="63500"/>
                    <a:pt x="3082290" y="43180"/>
                    <a:pt x="3096260" y="35560"/>
                  </a:cubicBezTo>
                  <a:cubicBezTo>
                    <a:pt x="3111500" y="29210"/>
                    <a:pt x="3136900" y="30480"/>
                    <a:pt x="3150870" y="38100"/>
                  </a:cubicBezTo>
                  <a:cubicBezTo>
                    <a:pt x="3164840" y="45720"/>
                    <a:pt x="3177540" y="69850"/>
                    <a:pt x="3180080" y="85090"/>
                  </a:cubicBezTo>
                  <a:cubicBezTo>
                    <a:pt x="3182620" y="97790"/>
                    <a:pt x="3178810" y="110490"/>
                    <a:pt x="3171190" y="120650"/>
                  </a:cubicBezTo>
                  <a:cubicBezTo>
                    <a:pt x="3161030" y="133350"/>
                    <a:pt x="3150870" y="139700"/>
                    <a:pt x="3122930" y="147320"/>
                  </a:cubicBezTo>
                  <a:cubicBezTo>
                    <a:pt x="2992120" y="181610"/>
                    <a:pt x="2388870" y="168910"/>
                    <a:pt x="1953260" y="171450"/>
                  </a:cubicBezTo>
                  <a:cubicBezTo>
                    <a:pt x="1398270" y="173990"/>
                    <a:pt x="227330" y="182880"/>
                    <a:pt x="64770" y="152400"/>
                  </a:cubicBezTo>
                  <a:cubicBezTo>
                    <a:pt x="39370" y="147320"/>
                    <a:pt x="33020" y="146050"/>
                    <a:pt x="21590" y="135890"/>
                  </a:cubicBezTo>
                  <a:cubicBezTo>
                    <a:pt x="10160" y="124460"/>
                    <a:pt x="0" y="97790"/>
                    <a:pt x="1270" y="81280"/>
                  </a:cubicBezTo>
                  <a:cubicBezTo>
                    <a:pt x="2540" y="66040"/>
                    <a:pt x="11430" y="50800"/>
                    <a:pt x="21590" y="40640"/>
                  </a:cubicBezTo>
                  <a:cubicBezTo>
                    <a:pt x="33020" y="31750"/>
                    <a:pt x="64770" y="25400"/>
                    <a:pt x="64770" y="25400"/>
                  </a:cubicBezTo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6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05384" y="931715"/>
            <a:ext cx="14704786" cy="8326585"/>
          </a:xfrm>
          <a:custGeom>
            <a:avLst/>
            <a:gdLst/>
            <a:ahLst/>
            <a:cxnLst/>
            <a:rect r="r" b="b" t="t" l="l"/>
            <a:pathLst>
              <a:path h="8326585" w="14704786">
                <a:moveTo>
                  <a:pt x="0" y="0"/>
                </a:moveTo>
                <a:lnTo>
                  <a:pt x="14704786" y="0"/>
                </a:lnTo>
                <a:lnTo>
                  <a:pt x="14704786" y="8326585"/>
                </a:lnTo>
                <a:lnTo>
                  <a:pt x="0" y="83265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6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22943" y="1028700"/>
            <a:ext cx="14642115" cy="8016558"/>
          </a:xfrm>
          <a:custGeom>
            <a:avLst/>
            <a:gdLst/>
            <a:ahLst/>
            <a:cxnLst/>
            <a:rect r="r" b="b" t="t" l="l"/>
            <a:pathLst>
              <a:path h="8016558" w="14642115">
                <a:moveTo>
                  <a:pt x="0" y="0"/>
                </a:moveTo>
                <a:lnTo>
                  <a:pt x="14642114" y="0"/>
                </a:lnTo>
                <a:lnTo>
                  <a:pt x="14642114" y="8016558"/>
                </a:lnTo>
                <a:lnTo>
                  <a:pt x="0" y="80165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56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97193" y="1271394"/>
            <a:ext cx="9175354" cy="7744213"/>
          </a:xfrm>
          <a:custGeom>
            <a:avLst/>
            <a:gdLst/>
            <a:ahLst/>
            <a:cxnLst/>
            <a:rect r="r" b="b" t="t" l="l"/>
            <a:pathLst>
              <a:path h="7744213" w="9175354">
                <a:moveTo>
                  <a:pt x="0" y="0"/>
                </a:moveTo>
                <a:lnTo>
                  <a:pt x="9175354" y="0"/>
                </a:lnTo>
                <a:lnTo>
                  <a:pt x="9175354" y="7744212"/>
                </a:lnTo>
                <a:lnTo>
                  <a:pt x="0" y="77442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33072" y="1382868"/>
            <a:ext cx="4519821" cy="7521264"/>
          </a:xfrm>
          <a:custGeom>
            <a:avLst/>
            <a:gdLst/>
            <a:ahLst/>
            <a:cxnLst/>
            <a:rect r="r" b="b" t="t" l="l"/>
            <a:pathLst>
              <a:path h="7521264" w="4519821">
                <a:moveTo>
                  <a:pt x="0" y="0"/>
                </a:moveTo>
                <a:lnTo>
                  <a:pt x="4519821" y="0"/>
                </a:lnTo>
                <a:lnTo>
                  <a:pt x="4519821" y="7521264"/>
                </a:lnTo>
                <a:lnTo>
                  <a:pt x="0" y="75212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823335" y="4753928"/>
            <a:ext cx="2144078" cy="220028"/>
            <a:chOff x="0" y="0"/>
            <a:chExt cx="2858770" cy="2933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49530" y="52070"/>
              <a:ext cx="2759710" cy="237490"/>
            </a:xfrm>
            <a:custGeom>
              <a:avLst/>
              <a:gdLst/>
              <a:ahLst/>
              <a:cxnLst/>
              <a:rect r="r" b="b" t="t" l="l"/>
              <a:pathLst>
                <a:path h="237490" w="2759710">
                  <a:moveTo>
                    <a:pt x="64770" y="0"/>
                  </a:moveTo>
                  <a:cubicBezTo>
                    <a:pt x="363220" y="5080"/>
                    <a:pt x="410210" y="26670"/>
                    <a:pt x="488950" y="35560"/>
                  </a:cubicBezTo>
                  <a:cubicBezTo>
                    <a:pt x="608330" y="49530"/>
                    <a:pt x="745490" y="52070"/>
                    <a:pt x="946150" y="57150"/>
                  </a:cubicBezTo>
                  <a:cubicBezTo>
                    <a:pt x="1339850" y="66040"/>
                    <a:pt x="2513330" y="8890"/>
                    <a:pt x="2689860" y="52070"/>
                  </a:cubicBezTo>
                  <a:cubicBezTo>
                    <a:pt x="2722880" y="60960"/>
                    <a:pt x="2735580" y="67310"/>
                    <a:pt x="2745740" y="82550"/>
                  </a:cubicBezTo>
                  <a:cubicBezTo>
                    <a:pt x="2757170" y="97790"/>
                    <a:pt x="2759710" y="129540"/>
                    <a:pt x="2753360" y="147320"/>
                  </a:cubicBezTo>
                  <a:cubicBezTo>
                    <a:pt x="2745740" y="163830"/>
                    <a:pt x="2722880" y="184150"/>
                    <a:pt x="2703830" y="187960"/>
                  </a:cubicBezTo>
                  <a:cubicBezTo>
                    <a:pt x="2686050" y="193040"/>
                    <a:pt x="2655570" y="184150"/>
                    <a:pt x="2641600" y="171450"/>
                  </a:cubicBezTo>
                  <a:cubicBezTo>
                    <a:pt x="2627630" y="157480"/>
                    <a:pt x="2618740" y="128270"/>
                    <a:pt x="2621280" y="110490"/>
                  </a:cubicBezTo>
                  <a:cubicBezTo>
                    <a:pt x="2625090" y="91440"/>
                    <a:pt x="2642870" y="67310"/>
                    <a:pt x="2660650" y="58420"/>
                  </a:cubicBezTo>
                  <a:cubicBezTo>
                    <a:pt x="2677160" y="50800"/>
                    <a:pt x="2708910" y="52070"/>
                    <a:pt x="2724150" y="62230"/>
                  </a:cubicBezTo>
                  <a:cubicBezTo>
                    <a:pt x="2740660" y="72390"/>
                    <a:pt x="2755900" y="100330"/>
                    <a:pt x="2758440" y="118110"/>
                  </a:cubicBezTo>
                  <a:cubicBezTo>
                    <a:pt x="2759710" y="132080"/>
                    <a:pt x="2755900" y="148590"/>
                    <a:pt x="2745740" y="160020"/>
                  </a:cubicBezTo>
                  <a:cubicBezTo>
                    <a:pt x="2735580" y="173990"/>
                    <a:pt x="2724150" y="181610"/>
                    <a:pt x="2689860" y="190500"/>
                  </a:cubicBezTo>
                  <a:cubicBezTo>
                    <a:pt x="2495550" y="237490"/>
                    <a:pt x="1049020" y="198120"/>
                    <a:pt x="650240" y="171450"/>
                  </a:cubicBezTo>
                  <a:cubicBezTo>
                    <a:pt x="482600" y="160020"/>
                    <a:pt x="403860" y="135890"/>
                    <a:pt x="295910" y="128270"/>
                  </a:cubicBezTo>
                  <a:cubicBezTo>
                    <a:pt x="207010" y="121920"/>
                    <a:pt x="93980" y="139700"/>
                    <a:pt x="49530" y="125730"/>
                  </a:cubicBezTo>
                  <a:cubicBezTo>
                    <a:pt x="30480" y="119380"/>
                    <a:pt x="20320" y="110490"/>
                    <a:pt x="12700" y="99060"/>
                  </a:cubicBezTo>
                  <a:cubicBezTo>
                    <a:pt x="3810" y="87630"/>
                    <a:pt x="0" y="69850"/>
                    <a:pt x="1270" y="55880"/>
                  </a:cubicBezTo>
                  <a:cubicBezTo>
                    <a:pt x="2540" y="41910"/>
                    <a:pt x="11430" y="25400"/>
                    <a:pt x="22860" y="16510"/>
                  </a:cubicBezTo>
                  <a:cubicBezTo>
                    <a:pt x="33020" y="6350"/>
                    <a:pt x="64770" y="0"/>
                    <a:pt x="64770" y="0"/>
                  </a:cubicBezTo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CC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832451" y="-212462"/>
            <a:ext cx="8623099" cy="10711924"/>
          </a:xfrm>
          <a:custGeom>
            <a:avLst/>
            <a:gdLst/>
            <a:ahLst/>
            <a:cxnLst/>
            <a:rect r="r" b="b" t="t" l="l"/>
            <a:pathLst>
              <a:path h="10711924" w="8623099">
                <a:moveTo>
                  <a:pt x="0" y="0"/>
                </a:moveTo>
                <a:lnTo>
                  <a:pt x="8623098" y="0"/>
                </a:lnTo>
                <a:lnTo>
                  <a:pt x="8623098" y="10711924"/>
                </a:lnTo>
                <a:lnTo>
                  <a:pt x="0" y="107119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CC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00258" y="1288310"/>
            <a:ext cx="13687484" cy="8229600"/>
          </a:xfrm>
          <a:custGeom>
            <a:avLst/>
            <a:gdLst/>
            <a:ahLst/>
            <a:cxnLst/>
            <a:rect r="r" b="b" t="t" l="l"/>
            <a:pathLst>
              <a:path h="8229600" w="13687484">
                <a:moveTo>
                  <a:pt x="0" y="0"/>
                </a:moveTo>
                <a:lnTo>
                  <a:pt x="13687484" y="0"/>
                </a:lnTo>
                <a:lnTo>
                  <a:pt x="13687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3144" y="3633837"/>
            <a:ext cx="17721712" cy="469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2682" indent="-306341" lvl="1">
              <a:lnSpc>
                <a:spcPts val="6158"/>
              </a:lnSpc>
              <a:buFont typeface="Arial"/>
              <a:buChar char="•"/>
            </a:pPr>
            <a:r>
              <a:rPr lang="en-US" sz="2837" spc="-5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El sistema identifica correctamente objetos en las imágenes: cebollas y papas,</a:t>
            </a:r>
          </a:p>
          <a:p>
            <a:pPr algn="l" marL="612682" indent="-306341" lvl="1">
              <a:lnSpc>
                <a:spcPts val="6158"/>
              </a:lnSpc>
              <a:buFont typeface="Arial"/>
              <a:buChar char="•"/>
            </a:pPr>
            <a:r>
              <a:rPr lang="en-US" sz="2837" spc="-5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Los valores de confianza indican la seguridad del modelo en cada predicción.</a:t>
            </a:r>
          </a:p>
          <a:p>
            <a:pPr algn="l" marL="612682" indent="-306341" lvl="1">
              <a:lnSpc>
                <a:spcPts val="3972"/>
              </a:lnSpc>
              <a:buFont typeface="Arial"/>
              <a:buChar char="•"/>
            </a:pPr>
            <a:r>
              <a:rPr lang="en-US" sz="2837" spc="-5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El tiempo de predicción muestra un procesamiento constante con una latencia de 18 ms para el DSP y 713 ms para la clasificación. </a:t>
            </a:r>
          </a:p>
          <a:p>
            <a:pPr algn="l" marL="612682" indent="-306341" lvl="1">
              <a:lnSpc>
                <a:spcPts val="6158"/>
              </a:lnSpc>
              <a:buFont typeface="Arial"/>
              <a:buChar char="•"/>
            </a:pPr>
            <a:r>
              <a:rPr lang="en-US" sz="2837" spc="-5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Se puede observar una variación en las dimensiones del bounding box (cuadro delimitador).</a:t>
            </a:r>
          </a:p>
          <a:p>
            <a:pPr algn="l" marL="612682" indent="-306341" lvl="1">
              <a:lnSpc>
                <a:spcPts val="6158"/>
              </a:lnSpc>
              <a:buFont typeface="Arial"/>
              <a:buChar char="•"/>
            </a:pPr>
            <a:r>
              <a:rPr lang="en-US" sz="2837" spc="-56" strike="noStrike" u="none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El sistema no detecta anomalías en los resultados de las predicciones.</a:t>
            </a:r>
          </a:p>
          <a:p>
            <a:pPr algn="l" marL="0" indent="0" lvl="0">
              <a:lnSpc>
                <a:spcPts val="3972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83144" y="2589411"/>
            <a:ext cx="5168666" cy="99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010101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Resultados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941477" y="7739083"/>
            <a:ext cx="4693046" cy="469304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14234" y="595372"/>
            <a:ext cx="14859531" cy="9096255"/>
          </a:xfrm>
          <a:custGeom>
            <a:avLst/>
            <a:gdLst/>
            <a:ahLst/>
            <a:cxnLst/>
            <a:rect r="r" b="b" t="t" l="l"/>
            <a:pathLst>
              <a:path h="9096255" w="14859531">
                <a:moveTo>
                  <a:pt x="0" y="0"/>
                </a:moveTo>
                <a:lnTo>
                  <a:pt x="14859532" y="0"/>
                </a:lnTo>
                <a:lnTo>
                  <a:pt x="14859532" y="9096256"/>
                </a:lnTo>
                <a:lnTo>
                  <a:pt x="0" y="90962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H="true">
            <a:off x="10466714" y="8516047"/>
            <a:ext cx="2492437" cy="0"/>
          </a:xfrm>
          <a:prstGeom prst="line">
            <a:avLst/>
          </a:prstGeom>
          <a:ln cap="flat" w="85725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33862" y="803606"/>
            <a:ext cx="14820275" cy="8679787"/>
          </a:xfrm>
          <a:custGeom>
            <a:avLst/>
            <a:gdLst/>
            <a:ahLst/>
            <a:cxnLst/>
            <a:rect r="r" b="b" t="t" l="l"/>
            <a:pathLst>
              <a:path h="8679787" w="14820275">
                <a:moveTo>
                  <a:pt x="0" y="0"/>
                </a:moveTo>
                <a:lnTo>
                  <a:pt x="14820276" y="0"/>
                </a:lnTo>
                <a:lnTo>
                  <a:pt x="14820276" y="8679788"/>
                </a:lnTo>
                <a:lnTo>
                  <a:pt x="0" y="86797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H="true">
            <a:off x="10387670" y="8226219"/>
            <a:ext cx="2492437" cy="0"/>
          </a:xfrm>
          <a:prstGeom prst="line">
            <a:avLst/>
          </a:prstGeom>
          <a:ln cap="flat" w="85725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656283" y="-2445901"/>
            <a:ext cx="15178802" cy="151788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007842" y="-1797460"/>
            <a:ext cx="13881919" cy="138819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33118" y="4692323"/>
            <a:ext cx="5828453" cy="1127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221"/>
              </a:lnSpc>
              <a:spcBef>
                <a:spcPct val="0"/>
              </a:spcBef>
            </a:pPr>
            <a:r>
              <a:rPr lang="en-US" sz="6587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Conclusiones 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618101" y="17679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10162447" y="1825672"/>
            <a:ext cx="5768345" cy="1261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2" spc="-35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Este proyecto nos permitió experimentar el desafío de implementar soluciones Tiny Machine Learning como lo es la Computación al Borde o IA en Edge (Edge Computing or AI on Edge).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63159" y="20412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01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144000" y="35413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10688346" y="3913801"/>
            <a:ext cx="5768345" cy="63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2" spc="-35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También entendimos la importancia de recolectar datos de calidad y diversidad aceptables.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89058" y="38146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144000" y="5318072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6" id="16"/>
          <p:cNvSpPr txBox="true"/>
          <p:nvPr/>
        </p:nvSpPr>
        <p:spPr>
          <a:xfrm rot="0">
            <a:off x="10688346" y="5533117"/>
            <a:ext cx="5768345" cy="946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2" spc="-35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Ajustar el modelo es una tarea fundamental para equilibrar y mejorar la precisión y eficiencia en este tipo de proyectos.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89058" y="5591284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03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8618101" y="7094753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9" id="19"/>
          <p:cNvSpPr txBox="true"/>
          <p:nvPr/>
        </p:nvSpPr>
        <p:spPr>
          <a:xfrm rot="0">
            <a:off x="10162447" y="7152433"/>
            <a:ext cx="5768345" cy="946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2" spc="-35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La Computación al Borde ofrece una importante ventaja en aplicaciones del mundo real, como el reconocimiento de objetos en tiempo real.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63159" y="7367965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04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905455" y="2656032"/>
            <a:ext cx="373607" cy="37360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315313" y="4180490"/>
            <a:ext cx="373607" cy="37360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944228" y="7402839"/>
            <a:ext cx="373607" cy="373607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309460" y="5760481"/>
            <a:ext cx="373607" cy="373607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5143500"/>
          </a:xfrm>
          <a:custGeom>
            <a:avLst/>
            <a:gdLst/>
            <a:ahLst/>
            <a:cxnLst/>
            <a:rect r="r" b="b" t="t" l="l"/>
            <a:pathLst>
              <a:path h="5143500" w="18288000">
                <a:moveTo>
                  <a:pt x="0" y="0"/>
                </a:moveTo>
                <a:lnTo>
                  <a:pt x="18288000" y="0"/>
                </a:lnTo>
                <a:lnTo>
                  <a:pt x="18288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2406" r="0" b="-6448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88217" y="9258300"/>
            <a:ext cx="18476217" cy="1028700"/>
            <a:chOff x="0" y="0"/>
            <a:chExt cx="4866164" cy="2709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367558" y="2590556"/>
            <a:ext cx="11552885" cy="5105887"/>
            <a:chOff x="0" y="0"/>
            <a:chExt cx="3042735" cy="13447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42735" cy="1344760"/>
            </a:xfrm>
            <a:custGeom>
              <a:avLst/>
              <a:gdLst/>
              <a:ahLst/>
              <a:cxnLst/>
              <a:rect r="r" b="b" t="t" l="l"/>
              <a:pathLst>
                <a:path h="1344760" w="3042735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042735" cy="1382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269838" y="2903493"/>
            <a:ext cx="5748323" cy="99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Introducción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96755" y="4236467"/>
            <a:ext cx="10494490" cy="2874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88"/>
              </a:lnSpc>
              <a:spcBef>
                <a:spcPct val="0"/>
              </a:spcBef>
            </a:pPr>
            <a:r>
              <a:rPr lang="en-US" sz="2348" spc="-46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El proyecto se centra en aplicar Tiny Machine Learning (TinyML) para ejecutar modelos de inteligencia artificial en dispositivos con recursos limitados, como el ESP32-CAM. Esta iniciativa busca llevar el procesamiento al borde (edge computing), eliminando la dependencia de infraestructura remota y respondiendo a las necesidades de baja latencia y consumo energético en aplicaciones como hogares inteligentes, dispositivos portátiles y monitoreo industrial.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664252" y="3490830"/>
            <a:ext cx="8959496" cy="2574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1137"/>
              </a:lnSpc>
              <a:spcBef>
                <a:spcPct val="0"/>
              </a:spcBef>
            </a:pPr>
            <a:r>
              <a:rPr lang="en-US" sz="15097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GRACIAS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4925441" y="3609788"/>
            <a:ext cx="9392643" cy="9529477"/>
          </a:xfrm>
          <a:custGeom>
            <a:avLst/>
            <a:gdLst/>
            <a:ahLst/>
            <a:cxnLst/>
            <a:rect r="r" b="b" t="t" l="l"/>
            <a:pathLst>
              <a:path h="9529477" w="9392643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7242" y="242294"/>
            <a:ext cx="17793515" cy="9802411"/>
            <a:chOff x="0" y="0"/>
            <a:chExt cx="4982580" cy="27448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2580" cy="2744893"/>
            </a:xfrm>
            <a:custGeom>
              <a:avLst/>
              <a:gdLst/>
              <a:ahLst/>
              <a:cxnLst/>
              <a:rect r="r" b="b" t="t" l="l"/>
              <a:pathLst>
                <a:path h="2744893" w="4982580">
                  <a:moveTo>
                    <a:pt x="0" y="0"/>
                  </a:moveTo>
                  <a:lnTo>
                    <a:pt x="4982580" y="0"/>
                  </a:lnTo>
                  <a:lnTo>
                    <a:pt x="4982580" y="2744893"/>
                  </a:lnTo>
                  <a:lnTo>
                    <a:pt x="0" y="27448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286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82580" cy="2782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297323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272544" y="2466355"/>
            <a:ext cx="4203375" cy="5973865"/>
            <a:chOff x="0" y="0"/>
            <a:chExt cx="1416547" cy="201320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2272544" y="4101428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7066494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7041715" y="2466355"/>
            <a:ext cx="4203375" cy="5973865"/>
            <a:chOff x="0" y="0"/>
            <a:chExt cx="1416547" cy="201320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1836861" y="821119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1812082" y="2466355"/>
            <a:ext cx="4203375" cy="5973865"/>
            <a:chOff x="0" y="0"/>
            <a:chExt cx="1416547" cy="201320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5226078" y="942975"/>
            <a:ext cx="7884841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Herramientas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584630" y="4870096"/>
            <a:ext cx="3579202" cy="210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-4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Controlador pequeño con cámara integrada, diseñado para aplicaciones de visión artificial.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628735" y="3072850"/>
            <a:ext cx="3490991" cy="439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b="true" sz="2433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ESP32 WROVER CAM</a:t>
            </a:r>
          </a:p>
        </p:txBody>
      </p:sp>
      <p:sp>
        <p:nvSpPr>
          <p:cNvPr name="AutoShape 21" id="21"/>
          <p:cNvSpPr/>
          <p:nvPr/>
        </p:nvSpPr>
        <p:spPr>
          <a:xfrm>
            <a:off x="7066812" y="4101428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0">
            <a:off x="7378898" y="4870096"/>
            <a:ext cx="3579202" cy="168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-4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Placa de pruebas para  armar y conectar los circuitos electrónicos de forma fácil y sin soldar.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423003" y="3072850"/>
            <a:ext cx="3490991" cy="439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b="true" sz="2433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BREADBOARD</a:t>
            </a:r>
          </a:p>
        </p:txBody>
      </p:sp>
      <p:sp>
        <p:nvSpPr>
          <p:cNvPr name="AutoShape 24" id="24"/>
          <p:cNvSpPr/>
          <p:nvPr/>
        </p:nvSpPr>
        <p:spPr>
          <a:xfrm>
            <a:off x="11807064" y="4101428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12119151" y="4870096"/>
            <a:ext cx="3579202" cy="168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-4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Entorno de desarrollo que permite controlar los sensores, motores, luces, cámaras, etc.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163256" y="3072850"/>
            <a:ext cx="3490991" cy="439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b="true" sz="2433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ARDUINO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7242" y="242294"/>
            <a:ext cx="17793515" cy="9802411"/>
            <a:chOff x="0" y="0"/>
            <a:chExt cx="4982580" cy="27448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2580" cy="2744893"/>
            </a:xfrm>
            <a:custGeom>
              <a:avLst/>
              <a:gdLst/>
              <a:ahLst/>
              <a:cxnLst/>
              <a:rect r="r" b="b" t="t" l="l"/>
              <a:pathLst>
                <a:path h="2744893" w="4982580">
                  <a:moveTo>
                    <a:pt x="0" y="0"/>
                  </a:moveTo>
                  <a:lnTo>
                    <a:pt x="4982580" y="0"/>
                  </a:lnTo>
                  <a:lnTo>
                    <a:pt x="4982580" y="2744893"/>
                  </a:lnTo>
                  <a:lnTo>
                    <a:pt x="0" y="27448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286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82580" cy="2782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637107" y="803441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6" y="0"/>
                </a:lnTo>
                <a:lnTo>
                  <a:pt x="4154376" y="582586"/>
                </a:lnTo>
                <a:lnTo>
                  <a:pt x="0" y="582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612327" y="2289575"/>
            <a:ext cx="4203375" cy="5973865"/>
            <a:chOff x="0" y="0"/>
            <a:chExt cx="1416547" cy="201320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3612327" y="3924648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9992458" y="8034414"/>
            <a:ext cx="4154377" cy="582587"/>
          </a:xfrm>
          <a:custGeom>
            <a:avLst/>
            <a:gdLst/>
            <a:ahLst/>
            <a:cxnLst/>
            <a:rect r="r" b="b" t="t" l="l"/>
            <a:pathLst>
              <a:path h="582587" w="4154377">
                <a:moveTo>
                  <a:pt x="0" y="0"/>
                </a:moveTo>
                <a:lnTo>
                  <a:pt x="4154377" y="0"/>
                </a:lnTo>
                <a:lnTo>
                  <a:pt x="4154377" y="582586"/>
                </a:lnTo>
                <a:lnTo>
                  <a:pt x="0" y="582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35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967679" y="2289575"/>
            <a:ext cx="4203375" cy="5973865"/>
            <a:chOff x="0" y="0"/>
            <a:chExt cx="1416547" cy="201320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16547" cy="2013207"/>
            </a:xfrm>
            <a:custGeom>
              <a:avLst/>
              <a:gdLst/>
              <a:ahLst/>
              <a:cxnLst/>
              <a:rect r="r" b="b" t="t" l="l"/>
              <a:pathLst>
                <a:path h="2013207" w="141654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201579" y="946552"/>
            <a:ext cx="7884841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Herramientas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24414" y="4693316"/>
            <a:ext cx="3579202" cy="2520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-4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Plataforma de desarrololo de modelos de Machine Learning que permite entrenar modelos recopilados desde sensores.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968519" y="2896070"/>
            <a:ext cx="3490991" cy="439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b="true" sz="2433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EDGE IMPULSE</a:t>
            </a:r>
          </a:p>
        </p:txBody>
      </p:sp>
      <p:sp>
        <p:nvSpPr>
          <p:cNvPr name="AutoShape 17" id="17"/>
          <p:cNvSpPr/>
          <p:nvPr/>
        </p:nvSpPr>
        <p:spPr>
          <a:xfrm>
            <a:off x="9992776" y="3924648"/>
            <a:ext cx="4154377" cy="0"/>
          </a:xfrm>
          <a:prstGeom prst="line">
            <a:avLst/>
          </a:prstGeom>
          <a:ln cap="flat" w="38100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10304863" y="4693316"/>
            <a:ext cx="3579202" cy="210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-48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Rama del Machine Learning enfocado en ejecutar modelos de apendizaje automático en microcontroladores.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348968" y="2896070"/>
            <a:ext cx="3490991" cy="439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b="true" sz="2433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TinyMl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5772" y="2773406"/>
            <a:ext cx="9673853" cy="4740188"/>
          </a:xfrm>
          <a:custGeom>
            <a:avLst/>
            <a:gdLst/>
            <a:ahLst/>
            <a:cxnLst/>
            <a:rect r="r" b="b" t="t" l="l"/>
            <a:pathLst>
              <a:path h="4740188" w="9673853">
                <a:moveTo>
                  <a:pt x="0" y="0"/>
                </a:moveTo>
                <a:lnTo>
                  <a:pt x="9673852" y="0"/>
                </a:lnTo>
                <a:lnTo>
                  <a:pt x="9673852" y="4740188"/>
                </a:lnTo>
                <a:lnTo>
                  <a:pt x="0" y="47401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873299" y="4572757"/>
            <a:ext cx="4895344" cy="4685543"/>
          </a:xfrm>
          <a:custGeom>
            <a:avLst/>
            <a:gdLst/>
            <a:ahLst/>
            <a:cxnLst/>
            <a:rect r="r" b="b" t="t" l="l"/>
            <a:pathLst>
              <a:path h="4685543" w="4895344">
                <a:moveTo>
                  <a:pt x="0" y="0"/>
                </a:moveTo>
                <a:lnTo>
                  <a:pt x="4895343" y="0"/>
                </a:lnTo>
                <a:lnTo>
                  <a:pt x="4895343" y="4685543"/>
                </a:lnTo>
                <a:lnTo>
                  <a:pt x="0" y="46855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26092" y="942975"/>
            <a:ext cx="7884841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Primeras configuraciones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47242" y="242294"/>
            <a:ext cx="17793515" cy="9802411"/>
            <a:chOff x="0" y="0"/>
            <a:chExt cx="4982580" cy="274489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82580" cy="2744893"/>
            </a:xfrm>
            <a:custGeom>
              <a:avLst/>
              <a:gdLst/>
              <a:ahLst/>
              <a:cxnLst/>
              <a:rect r="r" b="b" t="t" l="l"/>
              <a:pathLst>
                <a:path h="2744893" w="4982580">
                  <a:moveTo>
                    <a:pt x="0" y="0"/>
                  </a:moveTo>
                  <a:lnTo>
                    <a:pt x="4982580" y="0"/>
                  </a:lnTo>
                  <a:lnTo>
                    <a:pt x="4982580" y="2744893"/>
                  </a:lnTo>
                  <a:lnTo>
                    <a:pt x="0" y="27448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286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982580" cy="2782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29000" y="833992"/>
            <a:ext cx="11430000" cy="8229600"/>
          </a:xfrm>
          <a:custGeom>
            <a:avLst/>
            <a:gdLst/>
            <a:ahLst/>
            <a:cxnLst/>
            <a:rect r="r" b="b" t="t" l="l"/>
            <a:pathLst>
              <a:path h="8229600" w="11430000">
                <a:moveTo>
                  <a:pt x="0" y="0"/>
                </a:moveTo>
                <a:lnTo>
                  <a:pt x="11430000" y="0"/>
                </a:lnTo>
                <a:lnTo>
                  <a:pt x="114300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47242" y="242294"/>
            <a:ext cx="17793515" cy="9802411"/>
            <a:chOff x="0" y="0"/>
            <a:chExt cx="4982580" cy="27448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2580" cy="2744893"/>
            </a:xfrm>
            <a:custGeom>
              <a:avLst/>
              <a:gdLst/>
              <a:ahLst/>
              <a:cxnLst/>
              <a:rect r="r" b="b" t="t" l="l"/>
              <a:pathLst>
                <a:path h="2744893" w="4982580">
                  <a:moveTo>
                    <a:pt x="0" y="0"/>
                  </a:moveTo>
                  <a:lnTo>
                    <a:pt x="4982580" y="0"/>
                  </a:lnTo>
                  <a:lnTo>
                    <a:pt x="4982580" y="2744893"/>
                  </a:lnTo>
                  <a:lnTo>
                    <a:pt x="0" y="27448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286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2580" cy="2782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8439176" cy="4715390"/>
          </a:xfrm>
          <a:custGeom>
            <a:avLst/>
            <a:gdLst/>
            <a:ahLst/>
            <a:cxnLst/>
            <a:rect r="r" b="b" t="t" l="l"/>
            <a:pathLst>
              <a:path h="4715390" w="8439176">
                <a:moveTo>
                  <a:pt x="0" y="0"/>
                </a:moveTo>
                <a:lnTo>
                  <a:pt x="8439176" y="0"/>
                </a:lnTo>
                <a:lnTo>
                  <a:pt x="8439176" y="4715390"/>
                </a:lnTo>
                <a:lnTo>
                  <a:pt x="0" y="47153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05603" y="6217550"/>
            <a:ext cx="11153697" cy="3417114"/>
          </a:xfrm>
          <a:custGeom>
            <a:avLst/>
            <a:gdLst/>
            <a:ahLst/>
            <a:cxnLst/>
            <a:rect r="r" b="b" t="t" l="l"/>
            <a:pathLst>
              <a:path h="3417114" w="11153697">
                <a:moveTo>
                  <a:pt x="0" y="0"/>
                </a:moveTo>
                <a:lnTo>
                  <a:pt x="11153697" y="0"/>
                </a:lnTo>
                <a:lnTo>
                  <a:pt x="11153697" y="3417115"/>
                </a:lnTo>
                <a:lnTo>
                  <a:pt x="0" y="34171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486616" y="8510231"/>
            <a:ext cx="1303640" cy="449764"/>
            <a:chOff x="0" y="0"/>
            <a:chExt cx="343345" cy="11845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43345" cy="118456"/>
            </a:xfrm>
            <a:custGeom>
              <a:avLst/>
              <a:gdLst/>
              <a:ahLst/>
              <a:cxnLst/>
              <a:rect r="r" b="b" t="t" l="l"/>
              <a:pathLst>
                <a:path h="118456" w="343345">
                  <a:moveTo>
                    <a:pt x="0" y="0"/>
                  </a:moveTo>
                  <a:lnTo>
                    <a:pt x="343345" y="0"/>
                  </a:lnTo>
                  <a:lnTo>
                    <a:pt x="343345" y="118456"/>
                  </a:lnTo>
                  <a:lnTo>
                    <a:pt x="0" y="118456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43345" cy="1565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331483" y="7267225"/>
            <a:ext cx="1303640" cy="449764"/>
            <a:chOff x="0" y="0"/>
            <a:chExt cx="343345" cy="1184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43345" cy="118456"/>
            </a:xfrm>
            <a:custGeom>
              <a:avLst/>
              <a:gdLst/>
              <a:ahLst/>
              <a:cxnLst/>
              <a:rect r="r" b="b" t="t" l="l"/>
              <a:pathLst>
                <a:path h="118456" w="343345">
                  <a:moveTo>
                    <a:pt x="0" y="0"/>
                  </a:moveTo>
                  <a:lnTo>
                    <a:pt x="343345" y="0"/>
                  </a:lnTo>
                  <a:lnTo>
                    <a:pt x="343345" y="118456"/>
                  </a:lnTo>
                  <a:lnTo>
                    <a:pt x="0" y="118456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43345" cy="1565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47242" y="242294"/>
            <a:ext cx="17793515" cy="9802411"/>
            <a:chOff x="0" y="0"/>
            <a:chExt cx="4982580" cy="274489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982580" cy="2744893"/>
            </a:xfrm>
            <a:custGeom>
              <a:avLst/>
              <a:gdLst/>
              <a:ahLst/>
              <a:cxnLst/>
              <a:rect r="r" b="b" t="t" l="l"/>
              <a:pathLst>
                <a:path h="2744893" w="4982580">
                  <a:moveTo>
                    <a:pt x="0" y="0"/>
                  </a:moveTo>
                  <a:lnTo>
                    <a:pt x="4982580" y="0"/>
                  </a:lnTo>
                  <a:lnTo>
                    <a:pt x="4982580" y="2744893"/>
                  </a:lnTo>
                  <a:lnTo>
                    <a:pt x="0" y="27448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28600" cap="sq">
              <a:solidFill>
                <a:srgbClr val="CCCCCC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4982580" cy="2782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4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67142" y="3657255"/>
            <a:ext cx="6822979" cy="5212706"/>
          </a:xfrm>
          <a:custGeom>
            <a:avLst/>
            <a:gdLst/>
            <a:ahLst/>
            <a:cxnLst/>
            <a:rect r="r" b="b" t="t" l="l"/>
            <a:pathLst>
              <a:path h="5212706" w="6822979">
                <a:moveTo>
                  <a:pt x="0" y="0"/>
                </a:moveTo>
                <a:lnTo>
                  <a:pt x="6822979" y="0"/>
                </a:lnTo>
                <a:lnTo>
                  <a:pt x="6822979" y="5212706"/>
                </a:lnTo>
                <a:lnTo>
                  <a:pt x="0" y="52127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6563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53826" y="1343285"/>
            <a:ext cx="6725625" cy="5297465"/>
          </a:xfrm>
          <a:custGeom>
            <a:avLst/>
            <a:gdLst/>
            <a:ahLst/>
            <a:cxnLst/>
            <a:rect r="r" b="b" t="t" l="l"/>
            <a:pathLst>
              <a:path h="5297465" w="6725625">
                <a:moveTo>
                  <a:pt x="0" y="0"/>
                </a:moveTo>
                <a:lnTo>
                  <a:pt x="6725625" y="0"/>
                </a:lnTo>
                <a:lnTo>
                  <a:pt x="6725625" y="5297465"/>
                </a:lnTo>
                <a:lnTo>
                  <a:pt x="0" y="52974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68032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634353" y="1267085"/>
            <a:ext cx="3688556" cy="1313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Recolección de</a:t>
            </a:r>
          </a:p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 imagenes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4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466547"/>
            <a:ext cx="4710974" cy="6705189"/>
          </a:xfrm>
          <a:custGeom>
            <a:avLst/>
            <a:gdLst/>
            <a:ahLst/>
            <a:cxnLst/>
            <a:rect r="r" b="b" t="t" l="l"/>
            <a:pathLst>
              <a:path h="6705189" w="4710974">
                <a:moveTo>
                  <a:pt x="0" y="0"/>
                </a:moveTo>
                <a:lnTo>
                  <a:pt x="4710974" y="0"/>
                </a:lnTo>
                <a:lnTo>
                  <a:pt x="4710974" y="6705190"/>
                </a:lnTo>
                <a:lnTo>
                  <a:pt x="0" y="6705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193" y="1614273"/>
            <a:ext cx="10929107" cy="6557464"/>
          </a:xfrm>
          <a:custGeom>
            <a:avLst/>
            <a:gdLst/>
            <a:ahLst/>
            <a:cxnLst/>
            <a:rect r="r" b="b" t="t" l="l"/>
            <a:pathLst>
              <a:path h="6557464" w="10929107">
                <a:moveTo>
                  <a:pt x="0" y="0"/>
                </a:moveTo>
                <a:lnTo>
                  <a:pt x="10929107" y="0"/>
                </a:lnTo>
                <a:lnTo>
                  <a:pt x="10929107" y="6557464"/>
                </a:lnTo>
                <a:lnTo>
                  <a:pt x="0" y="65574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028825" y="2051685"/>
            <a:ext cx="2721292" cy="169545"/>
            <a:chOff x="0" y="0"/>
            <a:chExt cx="3628390" cy="2260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49530" y="50800"/>
              <a:ext cx="3529330" cy="184150"/>
            </a:xfrm>
            <a:custGeom>
              <a:avLst/>
              <a:gdLst/>
              <a:ahLst/>
              <a:cxnLst/>
              <a:rect r="r" b="b" t="t" l="l"/>
              <a:pathLst>
                <a:path h="184150" w="3529330">
                  <a:moveTo>
                    <a:pt x="62230" y="0"/>
                  </a:moveTo>
                  <a:cubicBezTo>
                    <a:pt x="3489960" y="5080"/>
                    <a:pt x="3493770" y="5080"/>
                    <a:pt x="3503930" y="13970"/>
                  </a:cubicBezTo>
                  <a:cubicBezTo>
                    <a:pt x="3515360" y="24130"/>
                    <a:pt x="3528060" y="48260"/>
                    <a:pt x="3528060" y="66040"/>
                  </a:cubicBezTo>
                  <a:cubicBezTo>
                    <a:pt x="3526790" y="82550"/>
                    <a:pt x="3511550" y="105410"/>
                    <a:pt x="3497580" y="114300"/>
                  </a:cubicBezTo>
                  <a:cubicBezTo>
                    <a:pt x="3487420" y="121920"/>
                    <a:pt x="3472180" y="125730"/>
                    <a:pt x="3459480" y="123190"/>
                  </a:cubicBezTo>
                  <a:cubicBezTo>
                    <a:pt x="3444240" y="119380"/>
                    <a:pt x="3421380" y="104140"/>
                    <a:pt x="3412490" y="90170"/>
                  </a:cubicBezTo>
                  <a:cubicBezTo>
                    <a:pt x="3404870" y="80010"/>
                    <a:pt x="3403600" y="64770"/>
                    <a:pt x="3406140" y="52070"/>
                  </a:cubicBezTo>
                  <a:cubicBezTo>
                    <a:pt x="3408680" y="40640"/>
                    <a:pt x="3415030" y="26670"/>
                    <a:pt x="3423920" y="17780"/>
                  </a:cubicBezTo>
                  <a:cubicBezTo>
                    <a:pt x="3432810" y="8890"/>
                    <a:pt x="3448050" y="2540"/>
                    <a:pt x="3459480" y="1270"/>
                  </a:cubicBezTo>
                  <a:cubicBezTo>
                    <a:pt x="3472180" y="0"/>
                    <a:pt x="3487420" y="2540"/>
                    <a:pt x="3497580" y="10160"/>
                  </a:cubicBezTo>
                  <a:cubicBezTo>
                    <a:pt x="3511550" y="19050"/>
                    <a:pt x="3525520" y="43180"/>
                    <a:pt x="3528060" y="58420"/>
                  </a:cubicBezTo>
                  <a:cubicBezTo>
                    <a:pt x="3529330" y="72390"/>
                    <a:pt x="3525520" y="86360"/>
                    <a:pt x="3516630" y="96520"/>
                  </a:cubicBezTo>
                  <a:cubicBezTo>
                    <a:pt x="3507740" y="109220"/>
                    <a:pt x="3498850" y="115570"/>
                    <a:pt x="3467100" y="123190"/>
                  </a:cubicBezTo>
                  <a:cubicBezTo>
                    <a:pt x="3220720" y="184150"/>
                    <a:pt x="287020" y="165100"/>
                    <a:pt x="62230" y="124460"/>
                  </a:cubicBezTo>
                  <a:cubicBezTo>
                    <a:pt x="36830" y="119380"/>
                    <a:pt x="31750" y="119380"/>
                    <a:pt x="21590" y="109220"/>
                  </a:cubicBezTo>
                  <a:cubicBezTo>
                    <a:pt x="10160" y="96520"/>
                    <a:pt x="0" y="71120"/>
                    <a:pt x="1270" y="54610"/>
                  </a:cubicBezTo>
                  <a:cubicBezTo>
                    <a:pt x="2540" y="40640"/>
                    <a:pt x="11430" y="24130"/>
                    <a:pt x="21590" y="15240"/>
                  </a:cubicBezTo>
                  <a:cubicBezTo>
                    <a:pt x="31750" y="6350"/>
                    <a:pt x="62230" y="0"/>
                    <a:pt x="62230" y="0"/>
                  </a:cubicBezTo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DAGXsz8pt5w</dc:identifier>
  <dcterms:modified xsi:type="dcterms:W3CDTF">2011-08-01T06:04:30Z</dcterms:modified>
  <cp:revision>1</cp:revision>
  <dc:title>White and Blue Professional Modern Technology Pitch Deck Presentation</dc:title>
</cp:coreProperties>
</file>

<file path=docProps/thumbnail.jpeg>
</file>